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79" r:id="rId2"/>
  </p:sldMasterIdLst>
  <p:notesMasterIdLst>
    <p:notesMasterId r:id="rId20"/>
  </p:notesMasterIdLst>
  <p:sldIdLst>
    <p:sldId id="256" r:id="rId3"/>
    <p:sldId id="296" r:id="rId4"/>
    <p:sldId id="339" r:id="rId5"/>
    <p:sldId id="309" r:id="rId6"/>
    <p:sldId id="257" r:id="rId7"/>
    <p:sldId id="340" r:id="rId8"/>
    <p:sldId id="332" r:id="rId9"/>
    <p:sldId id="265" r:id="rId10"/>
    <p:sldId id="30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</p:sldIdLst>
  <p:sldSz cx="9144000" cy="5143500" type="screen16x9"/>
  <p:notesSz cx="6858000" cy="9144000"/>
  <p:embeddedFontLst>
    <p:embeddedFont>
      <p:font typeface="Barlow Light" panose="020B0604020202020204" charset="0"/>
      <p:regular r:id="rId21"/>
      <p:bold r:id="rId22"/>
      <p:italic r:id="rId23"/>
      <p:boldItalic r:id="rId24"/>
    </p:embeddedFont>
    <p:embeddedFont>
      <p:font typeface="Barlow SemiBold" panose="020B0604020202020204" charset="0"/>
      <p:regular r:id="rId25"/>
      <p:bold r:id="rId26"/>
      <p:italic r:id="rId27"/>
      <p:boldItalic r:id="rId28"/>
    </p:embeddedFont>
    <p:embeddedFont>
      <p:font typeface="Arial Rounded MT Bold" panose="020F0704030504030204" pitchFamily="34" charset="0"/>
      <p:regular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Berlin Sans FB Demi" panose="020E0802020502020306" pitchFamily="34" charset="0"/>
      <p:bold r:id="rId34"/>
    </p:embeddedFont>
    <p:embeddedFont>
      <p:font typeface="Britannic Bold" panose="020B0903060703020204" pitchFamily="34" charset="0"/>
      <p:regular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Impact" panose="020B0806030902050204" pitchFamily="34" charset="0"/>
      <p:regular r:id="rId42"/>
    </p:embeddedFont>
    <p:embeddedFont>
      <p:font typeface="Gill Sans MT" panose="020B0502020104020203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B73AC1-4EBC-408D-A6F8-25C16E4FFF62}">
  <a:tblStyle styleId="{1EB73AC1-4EBC-408D-A6F8-25C16E4FFF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27"/>
  </p:normalViewPr>
  <p:slideViewPr>
    <p:cSldViewPr snapToGrid="0">
      <p:cViewPr varScale="1">
        <p:scale>
          <a:sx n="45" d="100"/>
          <a:sy n="45" d="100"/>
        </p:scale>
        <p:origin x="8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0"/>
            <a:ext cx="7209728" cy="2139553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62246"/>
            <a:ext cx="7209728" cy="857493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4840039"/>
            <a:ext cx="1216807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238493-602A-9D41-9AF0-6823E217F020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4840039"/>
            <a:ext cx="5267533" cy="3034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A3DA34-89FD-C249-9CD8-62B77BC93B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264239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48874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714500"/>
            <a:ext cx="3335840" cy="268605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714500"/>
            <a:ext cx="3335840" cy="26860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493-602A-9D41-9AF0-6823E217F020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DA34-89FD-C249-9CD8-62B77BC9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1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493-602A-9D41-9AF0-6823E217F020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DA34-89FD-C249-9CD8-62B77BC9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7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493-602A-9D41-9AF0-6823E217F020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DA34-89FD-C249-9CD8-62B77BC9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64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493-602A-9D41-9AF0-6823E217F020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DA34-89FD-C249-9CD8-62B77BC9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27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514351"/>
            <a:ext cx="3909060" cy="3881438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2258"/>
            <a:ext cx="2891790" cy="225829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238493-602A-9D41-9AF0-6823E217F020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A3DA34-89FD-C249-9CD8-62B77BC93B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906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51434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1976"/>
            <a:ext cx="2891790" cy="2258574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238493-602A-9D41-9AF0-6823E217F020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A3DA34-89FD-C249-9CD8-62B77BC93B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3530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721644"/>
            <a:ext cx="7200900" cy="26789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493-602A-9D41-9AF0-6823E217F020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DA34-89FD-C249-9CD8-62B77BC9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12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468117"/>
            <a:ext cx="1174325" cy="39324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468117"/>
            <a:ext cx="6134731" cy="39324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493-602A-9D41-9AF0-6823E217F020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DA34-89FD-C249-9CD8-62B77BC9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29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91" name="Google Shape;291;p6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92" name="Google Shape;292;p6"/>
          <p:cNvSpPr/>
          <p:nvPr/>
        </p:nvSpPr>
        <p:spPr>
          <a:xfrm>
            <a:off x="322375" y="646500"/>
            <a:ext cx="44706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93" name="Google Shape;293;p6"/>
          <p:cNvGrpSpPr/>
          <p:nvPr/>
        </p:nvGrpSpPr>
        <p:grpSpPr>
          <a:xfrm>
            <a:off x="-207" y="646493"/>
            <a:ext cx="155867" cy="653721"/>
            <a:chOff x="5385375" y="498300"/>
            <a:chExt cx="802200" cy="556500"/>
          </a:xfrm>
        </p:grpSpPr>
        <p:sp>
          <p:nvSpPr>
            <p:cNvPr id="294" name="Google Shape;294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297" name="Google Shape;297;p6"/>
          <p:cNvGrpSpPr/>
          <p:nvPr/>
        </p:nvGrpSpPr>
        <p:grpSpPr>
          <a:xfrm>
            <a:off x="5434003" y="4483464"/>
            <a:ext cx="666347" cy="666373"/>
            <a:chOff x="7134700" y="414375"/>
            <a:chExt cx="501919" cy="501900"/>
          </a:xfrm>
        </p:grpSpPr>
        <p:sp>
          <p:nvSpPr>
            <p:cNvPr id="298" name="Google Shape;298;p6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14" name="Google Shape;314;p6"/>
          <p:cNvGrpSpPr/>
          <p:nvPr/>
        </p:nvGrpSpPr>
        <p:grpSpPr>
          <a:xfrm rot="-5400000">
            <a:off x="8018101" y="-167410"/>
            <a:ext cx="318554" cy="653721"/>
            <a:chOff x="5385375" y="498300"/>
            <a:chExt cx="802200" cy="556500"/>
          </a:xfrm>
        </p:grpSpPr>
        <p:sp>
          <p:nvSpPr>
            <p:cNvPr id="315" name="Google Shape;315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8099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378" lvl="1" indent="-38099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566" lvl="2" indent="-38099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754" lvl="3" indent="-38099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5943" lvl="4" indent="-38099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132" lvl="5" indent="-38099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320" lvl="6" indent="-38099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509" lvl="7" indent="-38099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697" lvl="8" indent="-38099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0" name="Google Shape;320;p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1503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1" name="Google Shape;291;p6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6"/>
          <p:cNvSpPr/>
          <p:nvPr/>
        </p:nvSpPr>
        <p:spPr>
          <a:xfrm>
            <a:off x="322375" y="646500"/>
            <a:ext cx="44706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3" name="Google Shape;293;p6"/>
          <p:cNvGrpSpPr/>
          <p:nvPr/>
        </p:nvGrpSpPr>
        <p:grpSpPr>
          <a:xfrm>
            <a:off x="-207" y="646493"/>
            <a:ext cx="155867" cy="653721"/>
            <a:chOff x="5385375" y="498300"/>
            <a:chExt cx="802200" cy="556500"/>
          </a:xfrm>
        </p:grpSpPr>
        <p:sp>
          <p:nvSpPr>
            <p:cNvPr id="294" name="Google Shape;294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7" name="Google Shape;297;p6"/>
          <p:cNvGrpSpPr/>
          <p:nvPr/>
        </p:nvGrpSpPr>
        <p:grpSpPr>
          <a:xfrm>
            <a:off x="5434002" y="4483463"/>
            <a:ext cx="666347" cy="666373"/>
            <a:chOff x="7134700" y="414375"/>
            <a:chExt cx="501919" cy="501900"/>
          </a:xfrm>
        </p:grpSpPr>
        <p:sp>
          <p:nvSpPr>
            <p:cNvPr id="298" name="Google Shape;298;p6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4" name="Google Shape;314;p6"/>
          <p:cNvGrpSpPr/>
          <p:nvPr/>
        </p:nvGrpSpPr>
        <p:grpSpPr>
          <a:xfrm rot="-5400000">
            <a:off x="8018100" y="-167410"/>
            <a:ext cx="318554" cy="653721"/>
            <a:chOff x="5385375" y="498300"/>
            <a:chExt cx="802200" cy="556500"/>
          </a:xfrm>
        </p:grpSpPr>
        <p:sp>
          <p:nvSpPr>
            <p:cNvPr id="315" name="Google Shape;315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0" name="Google Shape;320;p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41B4-0BF4-834D-8014-226AEF809757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151F-1ABB-FC4B-B79A-923FFBFB9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729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8087-8B0A-5E48-9B31-A8E5FB3E107F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C093-7D5E-CB40-91EF-5DE803645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4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1" type="blank">
  <p:cSld name="Blank variant 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1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455" name="Google Shape;455;p11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57" name="Google Shape;457;p11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458" name="Google Shape;458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61" name="Google Shape;461;p11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62" name="Google Shape;462;p11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78" name="Google Shape;478;p11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82" name="Google Shape;482;p1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73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0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341340"/>
            <a:ext cx="6270922" cy="1573670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2967210"/>
            <a:ext cx="5123755" cy="814678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4840039"/>
            <a:ext cx="1205958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F238493-602A-9D41-9AF0-6823E217F020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4840039"/>
            <a:ext cx="5267533" cy="30346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A3DA34-89FD-C249-9CD8-62B77BC93BC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64644" y="558352"/>
            <a:ext cx="8005588" cy="4012253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48442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493-602A-9D41-9AF0-6823E217F020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DA34-89FD-C249-9CD8-62B77BC9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73" r:id="rId4"/>
    <p:sldLayoutId id="2147483674" r:id="rId5"/>
    <p:sldLayoutId id="2147483677" r:id="rId6"/>
    <p:sldLayoutId id="214748367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14500"/>
            <a:ext cx="72009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4840039"/>
            <a:ext cx="90342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5F238493-602A-9D41-9AF0-6823E217F020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4840039"/>
            <a:ext cx="4710623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4840039"/>
            <a:ext cx="119721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fld id="{94A3DA34-89FD-C249-9CD8-62B77BC93B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452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Berlin Sans FB Demi" panose="020E0802020502020306" pitchFamily="34" charset="0"/>
              </a:rPr>
              <a:t>WELCOME</a:t>
            </a:r>
            <a:r>
              <a:rPr lang="en" sz="4000" dirty="0"/>
              <a:t/>
            </a:r>
            <a:br>
              <a:rPr lang="en" sz="4000" dirty="0"/>
            </a:br>
            <a:r>
              <a:rPr lang="en" sz="4000" dirty="0">
                <a:latin typeface="Berlin Sans FB Demi" panose="020E0802020502020306" pitchFamily="34" charset="0"/>
              </a:rPr>
              <a:t>SYLVAN HILLS MIDDLE </a:t>
            </a:r>
            <a:br>
              <a:rPr lang="en" sz="4000" dirty="0">
                <a:latin typeface="Berlin Sans FB Demi" panose="020E0802020502020306" pitchFamily="34" charset="0"/>
              </a:rPr>
            </a:br>
            <a:r>
              <a:rPr lang="en" sz="4000" dirty="0">
                <a:latin typeface="Berlin Sans FB Demi" panose="020E0802020502020306" pitchFamily="34" charset="0"/>
              </a:rPr>
              <a:t>GO TEAM MEETING</a:t>
            </a:r>
            <a:endParaRPr sz="4000" dirty="0">
              <a:latin typeface="Berlin Sans FB Demi" panose="020E0802020502020306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91459-7C0D-6545-81E8-EDCB193C1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917" y="1541278"/>
            <a:ext cx="2060497" cy="20604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8" y="514351"/>
            <a:ext cx="7923626" cy="888902"/>
          </a:xfrm>
        </p:spPr>
        <p:txBody>
          <a:bodyPr>
            <a:noAutofit/>
          </a:bodyPr>
          <a:lstStyle/>
          <a:p>
            <a:r>
              <a:rPr lang="en-US" sz="4500" dirty="0">
                <a:latin typeface="Britannic Bold" panose="020B0903060703020204" pitchFamily="34" charset="0"/>
              </a:rPr>
              <a:t>November Budget Adjustments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47" y="1255542"/>
            <a:ext cx="8261252" cy="376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0BF0-7093-474F-B082-6A70EBA6C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446" y="1800878"/>
            <a:ext cx="6270922" cy="157367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SHMS Targeted Intervention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A6DD59-AB46-994A-80FE-8EAEA24764A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91" y="2587714"/>
            <a:ext cx="1453243" cy="15620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0B305D-BB90-D64E-BB9C-DD60F9AA559A}"/>
              </a:ext>
            </a:extLst>
          </p:cNvPr>
          <p:cNvSpPr/>
          <p:nvPr/>
        </p:nvSpPr>
        <p:spPr>
          <a:xfrm>
            <a:off x="-293183" y="4054302"/>
            <a:ext cx="6820473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3600" b="1" kern="1200" dirty="0">
                <a:ln w="12700">
                  <a:solidFill>
                    <a:srgbClr val="191B0E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91B0E"/>
                  </a:fgClr>
                  <a:bgClr>
                    <a:srgbClr val="191B0E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91B0E">
                      <a:lumMod val="75000"/>
                    </a:srgbClr>
                  </a:outerShdw>
                </a:effectLst>
                <a:latin typeface="Franklin Gothic Book" panose="020B0503020102020204"/>
                <a:ea typeface="+mn-ea"/>
                <a:cs typeface="+mn-cs"/>
              </a:rPr>
              <a:t>Principal Monica Blasingame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2CAC16-9912-BA4E-B0E6-8BDA1D6794E3}"/>
              </a:ext>
            </a:extLst>
          </p:cNvPr>
          <p:cNvSpPr/>
          <p:nvPr/>
        </p:nvSpPr>
        <p:spPr>
          <a:xfrm>
            <a:off x="79109" y="4564108"/>
            <a:ext cx="6820473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ln w="12700">
                  <a:solidFill>
                    <a:srgbClr val="191B0E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191B0E">
                      <a:lumMod val="75000"/>
                    </a:srgbClr>
                  </a:outerShdw>
                </a:effectLst>
                <a:latin typeface="Franklin Gothic Book" panose="020B0503020102020204"/>
                <a:ea typeface="+mn-ea"/>
                <a:cs typeface="+mn-cs"/>
              </a:rPr>
              <a:t>Ms. Natasha Jewell, </a:t>
            </a:r>
            <a:r>
              <a:rPr lang="en-US" sz="3000" b="1" kern="1200" dirty="0">
                <a:ln w="12700">
                  <a:solidFill>
                    <a:srgbClr val="191B0E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191B0E">
                      <a:lumMod val="75000"/>
                    </a:srgbClr>
                  </a:outerShdw>
                </a:effectLst>
                <a:latin typeface="Franklin Gothic Book" panose="020B0503020102020204"/>
                <a:ea typeface="+mn-ea"/>
                <a:cs typeface="+mn-cs"/>
              </a:rPr>
              <a:t>Program Coordinator</a:t>
            </a:r>
            <a:endParaRPr lang="en-US" sz="3000" b="1" kern="1200" dirty="0">
              <a:ln w="12700">
                <a:solidFill>
                  <a:srgbClr val="191B0E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191B0E">
                    <a:lumMod val="75000"/>
                  </a:srgbClr>
                </a:outerShdw>
              </a:effectLst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24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2 5">
            <a:extLst>
              <a:ext uri="{FF2B5EF4-FFF2-40B4-BE49-F238E27FC236}">
                <a16:creationId xmlns:a16="http://schemas.microsoft.com/office/drawing/2014/main" id="{82F3987C-E773-5046-8682-6CFC89F9BDD5}"/>
              </a:ext>
            </a:extLst>
          </p:cNvPr>
          <p:cNvSpPr/>
          <p:nvPr/>
        </p:nvSpPr>
        <p:spPr>
          <a:xfrm rot="21368137">
            <a:off x="127000" y="266699"/>
            <a:ext cx="4406900" cy="2374901"/>
          </a:xfrm>
          <a:prstGeom prst="irregularSeal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Franklin Gothic Book" panose="020B0503020102020204"/>
              </a:rPr>
              <a:t>What is “Beyond the Day?”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079EC-B5BE-FA41-9169-A51F13C8F1DB}"/>
              </a:ext>
            </a:extLst>
          </p:cNvPr>
          <p:cNvSpPr txBox="1"/>
          <p:nvPr/>
        </p:nvSpPr>
        <p:spPr>
          <a:xfrm>
            <a:off x="4533899" y="819361"/>
            <a:ext cx="41275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400" kern="1200" dirty="0">
                <a:solidFill>
                  <a:prstClr val="black"/>
                </a:solidFill>
                <a:latin typeface="Franklin Gothic Book" panose="020B0503020102020204"/>
                <a:ea typeface="+mn-ea"/>
                <a:cs typeface="+mn-cs"/>
              </a:rPr>
              <a:t>SHMS will offer </a:t>
            </a:r>
            <a:r>
              <a:rPr lang="en-US" sz="2700" b="1" kern="1200" dirty="0">
                <a:solidFill>
                  <a:srgbClr val="FF0000"/>
                </a:solidFill>
                <a:latin typeface="Franklin Gothic Book" panose="020B0503020102020204"/>
                <a:ea typeface="+mn-ea"/>
                <a:cs typeface="+mn-cs"/>
              </a:rPr>
              <a:t>Face to Face Instruction </a:t>
            </a:r>
            <a:r>
              <a:rPr lang="en-US" sz="2400" kern="1200" dirty="0">
                <a:solidFill>
                  <a:prstClr val="black"/>
                </a:solidFill>
                <a:latin typeface="Franklin Gothic Book" panose="020B0503020102020204"/>
                <a:ea typeface="+mn-ea"/>
                <a:cs typeface="+mn-cs"/>
              </a:rPr>
              <a:t>for our students who have the </a:t>
            </a:r>
            <a:r>
              <a:rPr lang="en-US" sz="2400" b="1" i="1" kern="1200" dirty="0">
                <a:solidFill>
                  <a:prstClr val="black"/>
                </a:solidFill>
                <a:latin typeface="Franklin Gothic Book" panose="020B0503020102020204"/>
                <a:ea typeface="+mn-ea"/>
                <a:cs typeface="+mn-cs"/>
              </a:rPr>
              <a:t>highest </a:t>
            </a:r>
            <a:r>
              <a:rPr lang="en-US" sz="2400" kern="1200" dirty="0">
                <a:solidFill>
                  <a:prstClr val="black"/>
                </a:solidFill>
                <a:latin typeface="Franklin Gothic Book" panose="020B0503020102020204"/>
                <a:ea typeface="+mn-ea"/>
                <a:cs typeface="+mn-cs"/>
              </a:rPr>
              <a:t>needs.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6178B7-19B0-3E40-90DD-3B1F7A239FB6}"/>
              </a:ext>
            </a:extLst>
          </p:cNvPr>
          <p:cNvSpPr/>
          <p:nvPr/>
        </p:nvSpPr>
        <p:spPr>
          <a:xfrm>
            <a:off x="2331869" y="2327101"/>
            <a:ext cx="486556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4050" b="1" kern="1200" dirty="0">
                <a:ln w="12700">
                  <a:solidFill>
                    <a:srgbClr val="191B0E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91B0E"/>
                  </a:fgClr>
                  <a:bgClr>
                    <a:srgbClr val="191B0E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91B0E">
                      <a:lumMod val="75000"/>
                    </a:srgbClr>
                  </a:outerShdw>
                </a:effectLst>
                <a:latin typeface="Franklin Gothic Book" panose="020B0503020102020204"/>
                <a:ea typeface="+mn-ea"/>
                <a:cs typeface="+mn-cs"/>
              </a:rPr>
              <a:t>Today we will discuss: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67EB5-6446-D541-85DA-F58C9739656F}"/>
              </a:ext>
            </a:extLst>
          </p:cNvPr>
          <p:cNvSpPr txBox="1"/>
          <p:nvPr/>
        </p:nvSpPr>
        <p:spPr>
          <a:xfrm>
            <a:off x="1511300" y="3263900"/>
            <a:ext cx="68072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 defTabSz="6858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Comic Sans MS" panose="030F0902030302020204" pitchFamily="66" charset="0"/>
                <a:ea typeface="+mn-ea"/>
                <a:cs typeface="+mn-cs"/>
              </a:rPr>
              <a:t>Program Details</a:t>
            </a:r>
          </a:p>
          <a:p>
            <a:pPr marL="214313" indent="-214313" defTabSz="6858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Comic Sans MS" panose="030F0902030302020204" pitchFamily="66" charset="0"/>
                <a:ea typeface="+mn-ea"/>
                <a:cs typeface="+mn-cs"/>
              </a:rPr>
              <a:t>Student Criteria &amp; Selection Process</a:t>
            </a:r>
          </a:p>
          <a:p>
            <a:pPr marL="214313" indent="-214313" defTabSz="6858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Comic Sans MS" panose="030F0902030302020204" pitchFamily="66" charset="0"/>
                <a:ea typeface="+mn-ea"/>
                <a:cs typeface="+mn-cs"/>
              </a:rPr>
              <a:t>Health and Safety Guidelines</a:t>
            </a:r>
          </a:p>
          <a:p>
            <a:pPr marL="214313" indent="-214313" defTabSz="6858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Comic Sans MS" panose="030F0902030302020204" pitchFamily="66" charset="0"/>
                <a:ea typeface="+mn-ea"/>
                <a:cs typeface="+mn-cs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72374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D3DF1-C8A2-5C45-96F4-87985F9B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7200900" cy="1114425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Britannic Bold" panose="020B0903060703020204" pitchFamily="34" charset="77"/>
              </a:rPr>
              <a:t>Sylvan’s Plan of Action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93F944-5203-DD41-BED9-393F6A2EFE2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066800"/>
          <a:ext cx="8382001" cy="3648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680">
                  <a:extLst>
                    <a:ext uri="{9D8B030D-6E8A-4147-A177-3AD203B41FA5}">
                      <a16:colId xmlns:a16="http://schemas.microsoft.com/office/drawing/2014/main" val="3925761175"/>
                    </a:ext>
                  </a:extLst>
                </a:gridCol>
                <a:gridCol w="2282120">
                  <a:extLst>
                    <a:ext uri="{9D8B030D-6E8A-4147-A177-3AD203B41FA5}">
                      <a16:colId xmlns:a16="http://schemas.microsoft.com/office/drawing/2014/main" val="597966716"/>
                    </a:ext>
                  </a:extLst>
                </a:gridCol>
                <a:gridCol w="2083505">
                  <a:extLst>
                    <a:ext uri="{9D8B030D-6E8A-4147-A177-3AD203B41FA5}">
                      <a16:colId xmlns:a16="http://schemas.microsoft.com/office/drawing/2014/main" val="3903000281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val="475153984"/>
                    </a:ext>
                  </a:extLst>
                </a:gridCol>
                <a:gridCol w="1088320">
                  <a:extLst>
                    <a:ext uri="{9D8B030D-6E8A-4147-A177-3AD203B41FA5}">
                      <a16:colId xmlns:a16="http://schemas.microsoft.com/office/drawing/2014/main" val="2327120040"/>
                    </a:ext>
                  </a:extLst>
                </a:gridCol>
              </a:tblGrid>
              <a:tr h="379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Intervention 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# Of Students Targeted per session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Day &amp; Time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Staff Lead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48415"/>
                  </a:ext>
                </a:extLst>
              </a:tr>
              <a:tr h="10265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Academic Intervention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Students will receive support to strengthen skills in literacy in mathematics. 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84 students (Based on the number of Staff members who volunteered- 12)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Tues/Thurs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4:00pm- 5:30pm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Linda Williams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867218814"/>
                  </a:ext>
                </a:extLst>
              </a:tr>
              <a:tr h="9552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Wellness Interventions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Students will receive social and emotional support.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 students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Tues/Thurs</a:t>
                      </a:r>
                      <a:endParaRPr lang="en-US" sz="2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4:00pm- 5:30pm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Natasha Jewell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73455816"/>
                  </a:ext>
                </a:extLst>
              </a:tr>
              <a:tr h="1286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Engagement Interventions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Students will support with technology and staff will work to remove barriers to engagement. 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 students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Tues/Thurs</a:t>
                      </a:r>
                      <a:endParaRPr lang="en-US" sz="2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4:00pm- 5:30pm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Derwin</a:t>
                      </a:r>
                      <a:r>
                        <a:rPr lang="en-US" sz="1200" dirty="0">
                          <a:effectLst/>
                        </a:rPr>
                        <a:t> Purnell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428935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20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212002-047B-F344-996A-579EE3585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92498"/>
            <a:ext cx="6337300" cy="4292252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ABBD20-C389-A744-978B-7F7243D6C0C1}"/>
              </a:ext>
            </a:extLst>
          </p:cNvPr>
          <p:cNvSpPr/>
          <p:nvPr/>
        </p:nvSpPr>
        <p:spPr>
          <a:xfrm>
            <a:off x="498316" y="0"/>
            <a:ext cx="654717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4050" b="1" kern="1200" dirty="0">
                <a:ln w="22225">
                  <a:solidFill>
                    <a:srgbClr val="E6C069"/>
                  </a:solidFill>
                  <a:prstDash val="solid"/>
                </a:ln>
                <a:solidFill>
                  <a:srgbClr val="E6C069">
                    <a:lumMod val="40000"/>
                    <a:lumOff val="60000"/>
                  </a:srgbClr>
                </a:solidFill>
                <a:latin typeface="Franklin Gothic Book" panose="020B0503020102020204"/>
                <a:ea typeface="+mn-ea"/>
                <a:cs typeface="+mn-cs"/>
              </a:rPr>
              <a:t>How were students selected?</a:t>
            </a:r>
          </a:p>
        </p:txBody>
      </p:sp>
    </p:spTree>
    <p:extLst>
      <p:ext uri="{BB962C8B-B14F-4D97-AF65-F5344CB8AC3E}">
        <p14:creationId xmlns:p14="http://schemas.microsoft.com/office/powerpoint/2010/main" val="51580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89F3F7-4DF3-1A44-9CC6-9A4EFFD85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4" y="419101"/>
            <a:ext cx="8296636" cy="39623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C4D783-CC95-4C4C-84D4-8533BEBA2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3724060"/>
            <a:ext cx="3314699" cy="13178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372007-DF48-FC4B-A0B4-B421CEFBB79B}"/>
              </a:ext>
            </a:extLst>
          </p:cNvPr>
          <p:cNvSpPr/>
          <p:nvPr/>
        </p:nvSpPr>
        <p:spPr>
          <a:xfrm>
            <a:off x="3416513" y="4603319"/>
            <a:ext cx="2234779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24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/>
                <a:ea typeface="+mn-ea"/>
                <a:cs typeface="+mn-cs"/>
              </a:rPr>
              <a:t>Hospitality Suite</a:t>
            </a:r>
          </a:p>
        </p:txBody>
      </p:sp>
    </p:spTree>
    <p:extLst>
      <p:ext uri="{BB962C8B-B14F-4D97-AF65-F5344CB8AC3E}">
        <p14:creationId xmlns:p14="http://schemas.microsoft.com/office/powerpoint/2010/main" val="3671869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CFFE-61A8-C648-A5D8-58E9CD8AE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71451"/>
            <a:ext cx="7200900" cy="50165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omic Sans MS" panose="030F0902030302020204" pitchFamily="66" charset="0"/>
              </a:rPr>
              <a:t>Next Steps</a:t>
            </a:r>
            <a:r>
              <a:rPr lang="en-US" sz="3600" b="1" dirty="0"/>
              <a:t>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0C627B-71C0-AE47-B80A-D60A8C2D0B8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36600" y="850900"/>
          <a:ext cx="8293100" cy="3848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649">
                  <a:extLst>
                    <a:ext uri="{9D8B030D-6E8A-4147-A177-3AD203B41FA5}">
                      <a16:colId xmlns:a16="http://schemas.microsoft.com/office/drawing/2014/main" val="1064243051"/>
                    </a:ext>
                  </a:extLst>
                </a:gridCol>
                <a:gridCol w="2661026">
                  <a:extLst>
                    <a:ext uri="{9D8B030D-6E8A-4147-A177-3AD203B41FA5}">
                      <a16:colId xmlns:a16="http://schemas.microsoft.com/office/drawing/2014/main" val="990971374"/>
                    </a:ext>
                  </a:extLst>
                </a:gridCol>
                <a:gridCol w="2441426">
                  <a:extLst>
                    <a:ext uri="{9D8B030D-6E8A-4147-A177-3AD203B41FA5}">
                      <a16:colId xmlns:a16="http://schemas.microsoft.com/office/drawing/2014/main" val="342807299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TASK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Person(s) Responsible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Due: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571115"/>
                  </a:ext>
                </a:extLst>
              </a:tr>
              <a:tr h="5480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strike="noStrike" dirty="0">
                          <a:latin typeface="Comic Sans MS" panose="030F0902030302020204" pitchFamily="66" charset="0"/>
                        </a:rPr>
                        <a:t>Submit Names for Recommended students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strike="noStrike" dirty="0">
                          <a:latin typeface="Comic Sans MS" panose="030F0902030302020204" pitchFamily="66" charset="0"/>
                        </a:rPr>
                        <a:t>Teachers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strike="noStrike" dirty="0">
                          <a:latin typeface="Comic Sans MS" panose="030F0902030302020204" pitchFamily="66" charset="0"/>
                        </a:rPr>
                        <a:t>Friday, Nov. 6th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1344214"/>
                  </a:ext>
                </a:extLst>
              </a:tr>
              <a:tr h="5480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Comic Sans MS" panose="030F0902030302020204" pitchFamily="66" charset="0"/>
                        </a:rPr>
                        <a:t>Calls to recommended students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omic Sans MS" panose="030F0902030302020204" pitchFamily="66" charset="0"/>
                        </a:rPr>
                        <a:t>Front Office Staff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omic Sans MS" panose="030F0902030302020204" pitchFamily="66" charset="0"/>
                        </a:rPr>
                        <a:t>Monday, Nov. 9th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3946265"/>
                  </a:ext>
                </a:extLst>
              </a:tr>
              <a:tr h="5480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Comic Sans MS" panose="030F0902030302020204" pitchFamily="66" charset="0"/>
                        </a:rPr>
                        <a:t>Request for meals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omic Sans MS" panose="030F0902030302020204" pitchFamily="66" charset="0"/>
                        </a:rPr>
                        <a:t>Dr. Cotton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omic Sans MS" panose="030F0902030302020204" pitchFamily="66" charset="0"/>
                        </a:rPr>
                        <a:t>Monday, Nov. 9th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958986"/>
                  </a:ext>
                </a:extLst>
              </a:tr>
              <a:tr h="6779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Comic Sans MS" panose="030F0902030302020204" pitchFamily="66" charset="0"/>
                        </a:rPr>
                        <a:t>Submit Transportation Requests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omic Sans MS" panose="030F0902030302020204" pitchFamily="66" charset="0"/>
                        </a:rPr>
                        <a:t>Ms. Jewell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omic Sans MS" panose="030F0902030302020204" pitchFamily="66" charset="0"/>
                        </a:rPr>
                        <a:t>TBD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3249604"/>
                  </a:ext>
                </a:extLst>
              </a:tr>
              <a:tr h="5480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Comic Sans MS" panose="030F0902030302020204" pitchFamily="66" charset="0"/>
                        </a:rPr>
                        <a:t>Set up Classrooms for Face to Face Instruction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omic Sans MS" panose="030F0902030302020204" pitchFamily="66" charset="0"/>
                        </a:rPr>
                        <a:t>Teachers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omic Sans MS" panose="030F0902030302020204" pitchFamily="66" charset="0"/>
                        </a:rPr>
                        <a:t>Saturday, Nov. 14th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5440974"/>
                  </a:ext>
                </a:extLst>
              </a:tr>
              <a:tr h="3175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Comic Sans MS" panose="030F0902030302020204" pitchFamily="66" charset="0"/>
                        </a:rPr>
                        <a:t>Town Hall for Selected Students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omic Sans MS" panose="030F0902030302020204" pitchFamily="66" charset="0"/>
                        </a:rPr>
                        <a:t>Ms. Jewell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omic Sans MS" panose="030F0902030302020204" pitchFamily="66" charset="0"/>
                        </a:rPr>
                        <a:t>TBD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3331646"/>
                  </a:ext>
                </a:extLst>
              </a:tr>
              <a:tr h="31751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64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" y="337626"/>
            <a:ext cx="6625489" cy="4684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1550954"/>
            <a:ext cx="1635370" cy="796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685800">
              <a:buClrTx/>
              <a:buFont typeface="Arial" panose="020B0604020202020204" pitchFamily="34" charset="0"/>
              <a:buChar char="•"/>
            </a:pPr>
            <a:r>
              <a:rPr lang="en-US" sz="1275" b="1" kern="1200" dirty="0">
                <a:solidFill>
                  <a:prstClr val="black"/>
                </a:solidFill>
                <a:latin typeface="Franklin Gothic Book" panose="020B0503020102020204"/>
                <a:ea typeface="+mn-ea"/>
                <a:cs typeface="+mn-cs"/>
              </a:rPr>
              <a:t>Announcements</a:t>
            </a:r>
          </a:p>
          <a:p>
            <a:pPr marL="128588" indent="-128588" defTabSz="685800">
              <a:buClrTx/>
              <a:buFont typeface="Arial" panose="020B0604020202020204" pitchFamily="34" charset="0"/>
              <a:buChar char="•"/>
            </a:pPr>
            <a:r>
              <a:rPr lang="en-US" sz="1275" b="1" kern="1200" dirty="0">
                <a:solidFill>
                  <a:prstClr val="black"/>
                </a:solidFill>
                <a:latin typeface="Franklin Gothic Book" panose="020B0503020102020204"/>
                <a:ea typeface="+mn-ea"/>
                <a:cs typeface="+mn-cs"/>
              </a:rPr>
              <a:t>Public Comment</a:t>
            </a:r>
          </a:p>
          <a:p>
            <a:pPr marL="128588" indent="-128588" defTabSz="685800">
              <a:buClrTx/>
              <a:buFont typeface="Arial" panose="020B0604020202020204" pitchFamily="34" charset="0"/>
              <a:buChar char="•"/>
            </a:pPr>
            <a:r>
              <a:rPr lang="en-US" sz="1275" b="1" kern="1200" dirty="0">
                <a:solidFill>
                  <a:prstClr val="black"/>
                </a:solidFill>
                <a:latin typeface="Franklin Gothic Book" panose="020B0503020102020204"/>
                <a:ea typeface="+mn-ea"/>
                <a:cs typeface="+mn-cs"/>
              </a:rPr>
              <a:t>Adjournment</a:t>
            </a:r>
          </a:p>
          <a:p>
            <a:pPr defTabSz="685800">
              <a:buClrTx/>
            </a:pPr>
            <a:endParaRPr lang="en-US" sz="750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7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4DC014-5EDD-824D-AA82-C85C36C673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73" y="406400"/>
            <a:ext cx="3647975" cy="47371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1BD50A-825B-5441-B4A0-8C2F5C459A0E}"/>
              </a:ext>
            </a:extLst>
          </p:cNvPr>
          <p:cNvSpPr/>
          <p:nvPr/>
        </p:nvSpPr>
        <p:spPr>
          <a:xfrm>
            <a:off x="4063561" y="60152"/>
            <a:ext cx="429348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Let’s commit to: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9DA92-2CE4-B141-8857-F198B5DFC819}"/>
              </a:ext>
            </a:extLst>
          </p:cNvPr>
          <p:cNvSpPr txBox="1"/>
          <p:nvPr/>
        </p:nvSpPr>
        <p:spPr>
          <a:xfrm>
            <a:off x="3311912" y="910665"/>
            <a:ext cx="5633275" cy="4152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10000"/>
              </a:lnSpc>
              <a:buSzPts val="2400"/>
              <a:buChar char="•"/>
            </a:pPr>
            <a:r>
              <a:rPr lang="en-US" sz="1600" dirty="0"/>
              <a:t>Wearing masks and socially distancing</a:t>
            </a:r>
          </a:p>
          <a:p>
            <a:pPr marL="228600" lvl="0" indent="-228600">
              <a:lnSpc>
                <a:spcPct val="110000"/>
              </a:lnSpc>
              <a:buSzPts val="2400"/>
              <a:buChar char="•"/>
            </a:pPr>
            <a:r>
              <a:rPr lang="en-US" sz="1600" dirty="0"/>
              <a:t>Being present and engaging meaningfully so that we can learn from each other (i.e. Cameras on)</a:t>
            </a:r>
          </a:p>
          <a:p>
            <a:pPr marL="228600" indent="-228600">
              <a:lnSpc>
                <a:spcPct val="110000"/>
              </a:lnSpc>
              <a:spcBef>
                <a:spcPts val="700"/>
              </a:spcBef>
              <a:buSzPts val="2400"/>
              <a:buFontTx/>
              <a:buChar char="•"/>
            </a:pPr>
            <a:r>
              <a:rPr lang="en-US" sz="1600" dirty="0"/>
              <a:t>Refrain from using electronic devices unless required to engage in the work</a:t>
            </a:r>
          </a:p>
          <a:p>
            <a:pPr marL="228600" indent="-228600">
              <a:lnSpc>
                <a:spcPct val="110000"/>
              </a:lnSpc>
              <a:spcBef>
                <a:spcPts val="700"/>
              </a:spcBef>
              <a:buSzPts val="2400"/>
              <a:buFontTx/>
              <a:buChar char="•"/>
            </a:pPr>
            <a:r>
              <a:rPr lang="en-US" sz="1600" dirty="0"/>
              <a:t>Muting your microphone (</a:t>
            </a:r>
            <a:r>
              <a:rPr lang="en-US" sz="1600" b="1" dirty="0"/>
              <a:t>VIRTUAL</a:t>
            </a:r>
            <a:r>
              <a:rPr lang="en-US" sz="1600" dirty="0"/>
              <a:t>) and </a:t>
            </a:r>
            <a:r>
              <a:rPr lang="en-US" sz="1600" i="1" dirty="0"/>
              <a:t>minimizing</a:t>
            </a:r>
            <a:r>
              <a:rPr lang="en-US" sz="1600" dirty="0"/>
              <a:t> extraneous conversations</a:t>
            </a:r>
          </a:p>
          <a:p>
            <a:pPr marL="228600" indent="-228600">
              <a:lnSpc>
                <a:spcPct val="110000"/>
              </a:lnSpc>
              <a:spcBef>
                <a:spcPts val="700"/>
              </a:spcBef>
              <a:buSzPts val="2400"/>
              <a:buFontTx/>
              <a:buChar char="•"/>
            </a:pPr>
            <a:r>
              <a:rPr lang="en-US" sz="1600" dirty="0"/>
              <a:t>Assuming good will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Allowing all voices of the team to be heard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Focusing on the day’s content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Starting and ending on time</a:t>
            </a: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SzPts val="2400"/>
              <a:buChar char="•"/>
            </a:pPr>
            <a:r>
              <a:rPr lang="en-US" sz="1600" dirty="0"/>
              <a:t>Being gracious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8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b="1" dirty="0"/>
              <a:t>Today’s Agenda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12" y="1318000"/>
            <a:ext cx="4761571" cy="38255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1200" b="1" dirty="0"/>
              <a:t>Call to Order</a:t>
            </a:r>
          </a:p>
          <a:p>
            <a:pPr lvl="0">
              <a:lnSpc>
                <a:spcPct val="100000"/>
              </a:lnSpc>
            </a:pPr>
            <a:r>
              <a:rPr lang="en-US" sz="1200" b="1" dirty="0" smtClean="0"/>
              <a:t>Review GO Team N</a:t>
            </a:r>
            <a:r>
              <a:rPr lang="en-US" sz="1200" b="1" dirty="0" smtClean="0"/>
              <a:t>orms</a:t>
            </a:r>
            <a:endParaRPr lang="en-US" sz="1200" b="1" dirty="0"/>
          </a:p>
          <a:p>
            <a:pPr lvl="0">
              <a:lnSpc>
                <a:spcPct val="100000"/>
              </a:lnSpc>
            </a:pPr>
            <a:r>
              <a:rPr lang="en-US" sz="1200" b="1" dirty="0"/>
              <a:t>Roll Call</a:t>
            </a:r>
            <a:endParaRPr lang="en-US" sz="1200" dirty="0"/>
          </a:p>
          <a:p>
            <a:pPr lvl="0">
              <a:lnSpc>
                <a:spcPct val="100000"/>
              </a:lnSpc>
            </a:pPr>
            <a:r>
              <a:rPr lang="en-US" sz="1200" b="1" dirty="0"/>
              <a:t>Action Items </a:t>
            </a:r>
            <a:endParaRPr lang="en-US" sz="1200" dirty="0"/>
          </a:p>
          <a:p>
            <a:pPr lvl="1">
              <a:lnSpc>
                <a:spcPct val="100000"/>
              </a:lnSpc>
            </a:pPr>
            <a:r>
              <a:rPr lang="en-US" sz="1200" dirty="0"/>
              <a:t>Approval of </a:t>
            </a:r>
            <a:r>
              <a:rPr lang="en-US" sz="1200" dirty="0" smtClean="0"/>
              <a:t>Agenda</a:t>
            </a:r>
          </a:p>
          <a:p>
            <a:pPr lvl="1">
              <a:lnSpc>
                <a:spcPct val="100000"/>
              </a:lnSpc>
            </a:pPr>
            <a:r>
              <a:rPr lang="en-US" sz="1200" dirty="0" smtClean="0"/>
              <a:t>Review of Previous Meeting Minutes </a:t>
            </a:r>
            <a:endParaRPr lang="en-US" sz="1200" dirty="0"/>
          </a:p>
          <a:p>
            <a:pPr lvl="0">
              <a:lnSpc>
                <a:spcPct val="100000"/>
              </a:lnSpc>
            </a:pPr>
            <a:r>
              <a:rPr lang="en-US" sz="1200" b="1" dirty="0" smtClean="0"/>
              <a:t>Information </a:t>
            </a:r>
            <a:r>
              <a:rPr lang="en-US" sz="1200" b="1" dirty="0"/>
              <a:t>Items </a:t>
            </a:r>
            <a:endParaRPr lang="en-US" sz="1200" dirty="0"/>
          </a:p>
          <a:p>
            <a:pPr lvl="1">
              <a:lnSpc>
                <a:spcPct val="100000"/>
              </a:lnSpc>
            </a:pPr>
            <a:r>
              <a:rPr lang="en-US" sz="1200" dirty="0"/>
              <a:t>Principal’s Report</a:t>
            </a:r>
          </a:p>
          <a:p>
            <a:pPr lvl="0">
              <a:lnSpc>
                <a:spcPct val="100000"/>
              </a:lnSpc>
            </a:pPr>
            <a:r>
              <a:rPr lang="en-US" sz="1200" b="1" dirty="0" smtClean="0"/>
              <a:t>Announcements</a:t>
            </a:r>
          </a:p>
          <a:p>
            <a:pPr lvl="0">
              <a:lnSpc>
                <a:spcPct val="100000"/>
              </a:lnSpc>
            </a:pPr>
            <a:r>
              <a:rPr lang="en-US" sz="1200" b="1" dirty="0" smtClean="0"/>
              <a:t>Public Comment</a:t>
            </a:r>
            <a:endParaRPr lang="en-US" sz="1200" dirty="0"/>
          </a:p>
          <a:p>
            <a:pPr lvl="0">
              <a:lnSpc>
                <a:spcPct val="100000"/>
              </a:lnSpc>
            </a:pPr>
            <a:r>
              <a:rPr lang="en-US" sz="1200" b="1" dirty="0"/>
              <a:t>Adjournment</a:t>
            </a:r>
            <a:endParaRPr lang="en-US" sz="1200" dirty="0"/>
          </a:p>
          <a:p>
            <a:pPr marL="101600" indent="0">
              <a:buNone/>
            </a:pP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64252-8325-3B4F-A912-06EDE3C38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227" y="1588623"/>
            <a:ext cx="3228027" cy="32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8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0FBFB-EECD-BC49-B3EC-81FD66424E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F464A7-C136-8C4A-9F54-323080A66001}"/>
              </a:ext>
            </a:extLst>
          </p:cNvPr>
          <p:cNvSpPr/>
          <p:nvPr/>
        </p:nvSpPr>
        <p:spPr>
          <a:xfrm>
            <a:off x="1206512" y="638124"/>
            <a:ext cx="69317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GO TEAM MEMBERS 20-21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694EC2-747C-C04B-BB6B-468EFA46D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536296"/>
              </p:ext>
            </p:extLst>
          </p:nvPr>
        </p:nvGraphicFramePr>
        <p:xfrm>
          <a:off x="1738775" y="1435100"/>
          <a:ext cx="6096000" cy="3360170"/>
        </p:xfrm>
        <a:graphic>
          <a:graphicData uri="http://schemas.openxmlformats.org/drawingml/2006/table">
            <a:tbl>
              <a:tblPr firstRow="1" bandRow="1">
                <a:tableStyleId>{1EB73AC1-4EBC-408D-A6F8-25C16E4FFF62}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8682173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74735305"/>
                    </a:ext>
                  </a:extLst>
                </a:gridCol>
              </a:tblGrid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NAME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ROLE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972244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Monica Blasingame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Principal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644995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Jessica Bracey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042721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Queen Rosa Harden-Green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7173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Mr. Mark Gresham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647218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Sade Miller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988033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Mr. Derwin Purnell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40363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Ms. </a:t>
                      </a:r>
                      <a:r>
                        <a:rPr lang="en-US" dirty="0" err="1"/>
                        <a:t>Sonjyia</a:t>
                      </a:r>
                      <a:r>
                        <a:rPr lang="en-US" dirty="0"/>
                        <a:t> Bryant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21731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Ms. Keisha Mackey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 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67022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LaSandra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Brown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 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47234"/>
                  </a:ext>
                </a:extLst>
              </a:tr>
              <a:tr h="30547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Ms. Johna Rhooms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Swing Seat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5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88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Action Items</a:t>
            </a:r>
            <a:endParaRPr sz="3600" b="1" dirty="0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.</a:t>
            </a:r>
            <a:endParaRPr dirty="0"/>
          </a:p>
        </p:txBody>
      </p:sp>
      <p:sp>
        <p:nvSpPr>
          <p:cNvPr id="522" name="Google Shape;522;p14"/>
          <p:cNvSpPr txBox="1">
            <a:spLocks noGrp="1"/>
          </p:cNvSpPr>
          <p:nvPr>
            <p:ph type="body" idx="2"/>
          </p:nvPr>
        </p:nvSpPr>
        <p:spPr>
          <a:xfrm>
            <a:off x="3822143" y="1882596"/>
            <a:ext cx="5101140" cy="24663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Approval of Agenda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Approval </a:t>
            </a:r>
            <a:r>
              <a:rPr lang="en-US" sz="2400" dirty="0">
                <a:solidFill>
                  <a:schemeClr val="tx1"/>
                </a:solidFill>
              </a:rPr>
              <a:t>of Previous Minutes</a:t>
            </a:r>
          </a:p>
          <a:p>
            <a:pPr marL="5588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33251A-27CB-9F44-8289-B5CDE901C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82" y="2515110"/>
            <a:ext cx="2115640" cy="21156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A556F6-D7D1-6A42-BC37-533B00E5951C}"/>
              </a:ext>
            </a:extLst>
          </p:cNvPr>
          <p:cNvSpPr/>
          <p:nvPr/>
        </p:nvSpPr>
        <p:spPr>
          <a:xfrm rot="20470582">
            <a:off x="-89131" y="1732272"/>
            <a:ext cx="4271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Action Items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EDD2-09BC-FE4F-92A5-495610A0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PRINCIPAL’S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F9A05-7D7F-EE47-9D6B-82A857CFE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 defTabSz="685800">
              <a:buClrTx/>
            </a:pPr>
            <a:endParaRPr lang="en" kern="1200" dirty="0">
              <a:solidFill>
                <a:prstClr val="white"/>
              </a:solidFill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AF280-A993-854A-8BD6-C3A64F37E69B}"/>
              </a:ext>
            </a:extLst>
          </p:cNvPr>
          <p:cNvSpPr txBox="1"/>
          <p:nvPr/>
        </p:nvSpPr>
        <p:spPr>
          <a:xfrm>
            <a:off x="6135975" y="588408"/>
            <a:ext cx="3021980" cy="41088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43" indent="-285743" defTabSz="685800">
              <a:buClrTx/>
              <a:buFont typeface="Arial" panose="020B0604020202020204" pitchFamily="34" charset="0"/>
              <a:buChar char="•"/>
            </a:pPr>
            <a:r>
              <a:rPr lang="en-US" sz="2100" kern="1200" dirty="0">
                <a:solidFill>
                  <a:prstClr val="black"/>
                </a:solidFill>
                <a:latin typeface="Franklin Gothic Book" panose="020B0503020102020204"/>
                <a:ea typeface="+mn-ea"/>
                <a:cs typeface="+mn-cs"/>
              </a:rPr>
              <a:t>Budget Update</a:t>
            </a:r>
            <a:endParaRPr lang="en-US" sz="2100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  <a:p>
            <a:pPr marL="285743" indent="-285743" defTabSz="685800">
              <a:buClrTx/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  <a:p>
            <a:pPr marL="285743" indent="-285743" defTabSz="685800">
              <a:buClrTx/>
              <a:buFont typeface="Arial" panose="020B0604020202020204" pitchFamily="34" charset="0"/>
              <a:buChar char="•"/>
            </a:pPr>
            <a:r>
              <a:rPr lang="en-US" sz="2100" kern="1200" dirty="0">
                <a:solidFill>
                  <a:prstClr val="black"/>
                </a:solidFill>
                <a:latin typeface="Franklin Gothic Book" panose="020B0503020102020204"/>
                <a:ea typeface="+mn-ea"/>
                <a:cs typeface="+mn-cs"/>
              </a:rPr>
              <a:t>Beyond the Day Intervention Program</a:t>
            </a:r>
          </a:p>
          <a:p>
            <a:pPr marL="285743" indent="-285743" defTabSz="685800">
              <a:buClrTx/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  <a:p>
            <a:pPr marL="285743" indent="-285743" defTabSz="685800">
              <a:buClrTx/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  <a:p>
            <a:pPr marL="285743" indent="-285743" defTabSz="685800">
              <a:buClrTx/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  <a:p>
            <a:pPr defTabSz="685800">
              <a:buClrTx/>
            </a:pPr>
            <a:endParaRPr lang="en-US" sz="1800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  <a:p>
            <a:pPr marL="285743" indent="-285743" defTabSz="685800">
              <a:buClrTx/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  <a:p>
            <a:pPr marL="285743" indent="-285743" defTabSz="685800">
              <a:buClrTx/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  <a:p>
            <a:pPr marL="285743" indent="-285743" defTabSz="685800">
              <a:buClrTx/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  <a:p>
            <a:pPr marL="285743" indent="-285743" defTabSz="685800">
              <a:buClrTx/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  <a:p>
            <a:pPr marL="285743" indent="-285743" defTabSz="685800">
              <a:buClrTx/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  <a:p>
            <a:pPr defTabSz="685800">
              <a:buClrTx/>
            </a:pPr>
            <a:endParaRPr lang="en-US" sz="1800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E3BD6098-55F7-E241-8AF4-65F5A1B22092}"/>
              </a:ext>
            </a:extLst>
          </p:cNvPr>
          <p:cNvSpPr/>
          <p:nvPr/>
        </p:nvSpPr>
        <p:spPr>
          <a:xfrm rot="21175114">
            <a:off x="1732" y="1371720"/>
            <a:ext cx="2976458" cy="1567951"/>
          </a:xfrm>
          <a:prstGeom prst="wedgeEllipseCallout">
            <a:avLst>
              <a:gd name="adj1" fmla="val 63935"/>
              <a:gd name="adj2" fmla="val 32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u="sng" kern="1200" dirty="0">
                <a:solidFill>
                  <a:prstClr val="black"/>
                </a:solidFill>
                <a:latin typeface="Franklin Gothic Book" panose="020B0503020102020204"/>
              </a:rPr>
              <a:t>We are preparing to celebrate:</a:t>
            </a:r>
            <a:endParaRPr lang="en-US" sz="1800" u="sng" kern="1200" dirty="0">
              <a:solidFill>
                <a:prstClr val="black"/>
              </a:solidFill>
              <a:latin typeface="Franklin Gothic Book" panose="020B0503020102020204"/>
            </a:endParaRPr>
          </a:p>
          <a:p>
            <a:pPr algn="ctr"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Franklin Gothic Book" panose="020B0503020102020204"/>
              </a:rPr>
              <a:t>College &amp; Career Readiness Week</a:t>
            </a:r>
            <a:endParaRPr lang="en-US" sz="1800" kern="1200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03" y="1434905"/>
            <a:ext cx="2500532" cy="321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ight Arrow 66"/>
          <p:cNvSpPr/>
          <p:nvPr/>
        </p:nvSpPr>
        <p:spPr>
          <a:xfrm>
            <a:off x="6603302" y="3172271"/>
            <a:ext cx="431606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603302" y="2196279"/>
            <a:ext cx="431606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6565678" y="4640633"/>
            <a:ext cx="482493" cy="19062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565678" y="4038947"/>
            <a:ext cx="482493" cy="19062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3395761" y="4646964"/>
            <a:ext cx="482493" cy="19062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3446518" y="3129764"/>
            <a:ext cx="431606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F7C8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3439729" y="2191778"/>
            <a:ext cx="431606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3388277" y="3962654"/>
            <a:ext cx="482493" cy="19062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7414"/>
            <a:ext cx="68580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900" kern="1200" dirty="0">
                <a:solidFill>
                  <a:prstClr val="white"/>
                </a:solidFill>
                <a:ea typeface="+mn-ea"/>
              </a:rPr>
              <a:t>Sylvan Hills Middle (Carver Cluster)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733493" y="2831260"/>
            <a:ext cx="1986845" cy="2197301"/>
            <a:chOff x="1378722" y="3502754"/>
            <a:chExt cx="2639280" cy="5348536"/>
          </a:xfrm>
        </p:grpSpPr>
        <p:sp>
          <p:nvSpPr>
            <p:cNvPr id="38" name="Rounded Rectangle 37"/>
            <p:cNvSpPr/>
            <p:nvPr/>
          </p:nvSpPr>
          <p:spPr>
            <a:xfrm>
              <a:off x="1392623" y="3502754"/>
              <a:ext cx="2618772" cy="2169080"/>
            </a:xfrm>
            <a:prstGeom prst="rect">
              <a:avLst/>
            </a:prstGeom>
            <a:solidFill>
              <a:srgbClr val="FFD5D5"/>
            </a:solidFill>
            <a:ln w="25400" cap="flat" cmpd="sng" algn="ctr">
              <a:solidFill>
                <a:srgbClr val="E3A3A3"/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defTabSz="685800">
                <a:spcAft>
                  <a:spcPts val="169"/>
                </a:spcAft>
                <a:buClrTx/>
                <a:buFont typeface="+mj-lt"/>
                <a:buAutoNum type="arabicPeriod" startAt="4"/>
              </a:pPr>
              <a:endParaRPr lang="en-US" sz="67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defTabSz="685800">
                <a:buClrTx/>
                <a:buFont typeface="+mj-lt"/>
                <a:buAutoNum type="arabicPeriod" startAt="4"/>
                <a:defRPr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Foster a culture of ongoing support for teacher development.</a:t>
              </a:r>
            </a:p>
            <a:p>
              <a:pPr marL="171450" indent="-171450" defTabSz="685800">
                <a:buClrTx/>
                <a:buFont typeface="+mj-lt"/>
                <a:buAutoNum type="arabicPeriod" startAt="4"/>
                <a:defRPr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Recruit and maintain highly talented faculty/staff trained in researched-based best for developing the total middle school student (academically, socially, and emotionally)</a:t>
              </a:r>
            </a:p>
            <a:p>
              <a:pPr defTabSz="685800">
                <a:buClrTx/>
                <a:defRPr/>
              </a:pPr>
              <a:endPara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378722" y="5797874"/>
              <a:ext cx="2632673" cy="13005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spcAft>
                  <a:spcPts val="169"/>
                </a:spcAft>
                <a:buClrTx/>
              </a:pPr>
              <a:endParaRPr lang="en-US" sz="67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>
                <a:spcAft>
                  <a:spcPts val="169"/>
                </a:spcAft>
                <a:buClrTx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385329" y="7455395"/>
              <a:ext cx="2632673" cy="13958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defTabSz="685800">
                <a:buClrTx/>
                <a:buFont typeface="+mj-lt"/>
                <a:buAutoNum type="arabicPeriod" startAt="7"/>
                <a:defRPr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 increased teaching and learning opportunities for all staff and students.</a:t>
              </a:r>
            </a:p>
          </p:txBody>
        </p:sp>
        <p:sp>
          <p:nvSpPr>
            <p:cNvPr id="49" name="Rounded Rectangle 38"/>
            <p:cNvSpPr/>
            <p:nvPr/>
          </p:nvSpPr>
          <p:spPr>
            <a:xfrm>
              <a:off x="1378919" y="5749012"/>
              <a:ext cx="2632673" cy="16292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defTabSz="685800">
                <a:spcAft>
                  <a:spcPts val="169"/>
                </a:spcAft>
                <a:buClrTx/>
                <a:buFont typeface="+mj-lt"/>
                <a:buAutoNum type="arabicPeriod" startAt="6"/>
              </a:pPr>
              <a:r>
                <a:rPr lang="en-US" sz="6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Engage all facets of the community as partners and align people and resource to maximize impact.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307293" y="1402990"/>
            <a:ext cx="816249" cy="187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School Priorities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05368" y="3758073"/>
            <a:ext cx="2989004" cy="668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6A. Build relationships between school leadership/staff and partner leadership in order to better serve the needs of the Sylvan Hills community.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6B. Strengthen family and community support to increase parent involvement.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6C. Establish and maintain communication with the community about formal and diverse engagement opportunities at Sylvan Hills.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6D. Offer ongoing surveys to students, staff, and parents to determine needs and current awareness of existing programs and community resources.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06396" y="2832188"/>
            <a:ext cx="2995397" cy="888929"/>
          </a:xfrm>
          <a:prstGeom prst="rect">
            <a:avLst/>
          </a:prstGeom>
          <a:solidFill>
            <a:srgbClr val="FFEAEC"/>
          </a:solidFill>
          <a:ln w="25400" cap="flat" cmpd="sng" algn="ctr">
            <a:solidFill>
              <a:srgbClr val="E3A3A3"/>
            </a:solidFill>
            <a:prstDash val="solid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4A. Identify teacher growth opportunities to provide ongoing coaching support.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clear expectations and feedback to teachers. 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4B. Consistently implement revised teacher induction program for staff new to Sylvan.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4C. Provide ongoing valuable staff development designed to help staff elevate the rigor in the classroom and  help students utilize higher order thinking, reading and writing skills. 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5A. Establish and maintain incentive program to reward faculty and staff who consistently demonstrate the highest standards of professionalism.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28721" y="1579346"/>
            <a:ext cx="1986696" cy="1218017"/>
          </a:xfrm>
          <a:prstGeom prst="rect">
            <a:avLst/>
          </a:prstGeom>
          <a:solidFill>
            <a:srgbClr val="FFE98B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450"/>
              </a:spcBef>
              <a:spcAft>
                <a:spcPts val="169"/>
              </a:spcAft>
              <a:buClrTx/>
              <a:buFont typeface="+mj-lt"/>
              <a:buAutoNum type="arabicPeriod"/>
            </a:pP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Cultivate a literate community in which students read and write with clarity and fluency across all contents</a:t>
            </a:r>
          </a:p>
          <a:p>
            <a:pPr marL="171450" indent="-171450" defTabSz="685800">
              <a:spcBef>
                <a:spcPts val="450"/>
              </a:spcBef>
              <a:spcAft>
                <a:spcPts val="169"/>
              </a:spcAft>
              <a:buClrTx/>
              <a:buFont typeface="+mj-lt"/>
              <a:buAutoNum type="arabicPeriod"/>
            </a:pP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 students’ mathematics performance</a:t>
            </a:r>
          </a:p>
          <a:p>
            <a:pPr marL="171450" indent="-171450" defTabSz="685800">
              <a:spcBef>
                <a:spcPts val="450"/>
              </a:spcBef>
              <a:buClrTx/>
              <a:buFont typeface="+mj-lt"/>
              <a:buAutoNum type="arabicPeriod"/>
              <a:tabLst>
                <a:tab pos="342900" algn="l"/>
              </a:tabLst>
            </a:pPr>
            <a:r>
              <a:rPr lang="en-US" sz="675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 students’ enrollment and success in higher-level classes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838583" y="1389235"/>
            <a:ext cx="856325" cy="2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School Strategies</a:t>
            </a:r>
          </a:p>
          <a:p>
            <a:pPr defTabSz="685800">
              <a:buClrTx/>
            </a:pPr>
            <a:endParaRPr lang="en-US" sz="675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12528" y="4455994"/>
            <a:ext cx="2989265" cy="57256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7A. Implement Social Emotional Learning (SEL) daily.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7B. Utilize the services of the Northstar Psychological Services and other providers to assist students/families.</a:t>
            </a:r>
          </a:p>
          <a:p>
            <a:pPr defTabSz="685800">
              <a:buClrTx/>
            </a:pPr>
            <a:r>
              <a:rPr lang="en-US" sz="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7C. Create a culture to support and encourage our students to behave in a positive manner where they all can learn and feel protected in a safe and orderly environment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0894" y="1570414"/>
            <a:ext cx="2985164" cy="1231237"/>
          </a:xfrm>
          <a:prstGeom prst="rect">
            <a:avLst/>
          </a:prstGeom>
          <a:solidFill>
            <a:srgbClr val="FFF5C9"/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1A. Develop, implement and monitor best writing practices across all contents.  1B.Implement a meaningful literacy/math block (SFA) that includes whole group instruction, flexible small group instruction and literacy work stations.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1C. Develop and implement a Response to Intervention (RTI) plan, beginning with strong first teaching and targeted intervention. 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1D. Implement Definitions of Teaching Excellence 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2A-E. Same as 1B-1F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2F. Implement weekly common assessments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2G. Focus on unit assessment performance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3A. Develop master schedule aligned with student data, needs, and high school course offerings</a:t>
            </a:r>
          </a:p>
          <a:p>
            <a:pPr defTabSz="685800">
              <a:buClrTx/>
            </a:pPr>
            <a:r>
              <a:rPr lang="en-US" sz="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3B. Offer more courses that will earn high school credits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32665" y="2638921"/>
            <a:ext cx="184731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endParaRPr lang="en-US" sz="619" i="1" u="sng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86243" y="382333"/>
            <a:ext cx="1968779" cy="67976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600" kern="1200" dirty="0">
                <a:solidFill>
                  <a:prstClr val="black"/>
                </a:solidFill>
                <a:latin typeface="Arial"/>
                <a:cs typeface="Arial"/>
              </a:rPr>
              <a:t> With a caring culture of trust and collaboration, every student will graduate ready for </a:t>
            </a:r>
          </a:p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600" kern="1200" dirty="0">
                <a:solidFill>
                  <a:prstClr val="black"/>
                </a:solidFill>
                <a:latin typeface="Arial"/>
                <a:cs typeface="Arial"/>
              </a:rPr>
              <a:t>college and career.</a:t>
            </a:r>
          </a:p>
          <a:p>
            <a:pPr algn="ctr" defTabSz="685800">
              <a:lnSpc>
                <a:spcPct val="110000"/>
              </a:lnSpc>
              <a:buClrTx/>
              <a:defRPr/>
            </a:pPr>
            <a:endParaRPr lang="en-US" sz="6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600" kern="1200" dirty="0">
                <a:solidFill>
                  <a:prstClr val="black"/>
                </a:solidFill>
                <a:latin typeface="Arial"/>
                <a:cs typeface="Arial"/>
              </a:rPr>
              <a:t>A high-performing school district where students love to learn, educators inspire, families engage and the community trusts the system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292941" y="3889030"/>
            <a:ext cx="275780" cy="2453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3242" y1="35352" x2="23242" y2="35352"/>
                        <a14:backgroundMark x1="81641" y1="38672" x2="81641" y2="38672"/>
                        <a14:backgroundMark x1="69336" y1="88477" x2="69336" y2="8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900" y="3043432"/>
            <a:ext cx="351209" cy="35120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06" y="4547402"/>
            <a:ext cx="186248" cy="199122"/>
          </a:xfrm>
          <a:prstGeom prst="rect">
            <a:avLst/>
          </a:prstGeom>
        </p:spPr>
      </p:pic>
      <p:pic>
        <p:nvPicPr>
          <p:cNvPr id="46" name="Picture 14" descr="http://www.iconsplace.com/icons/preview/orange/graduation-cap-25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671" y="1989240"/>
            <a:ext cx="331885" cy="3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155745" y="2268415"/>
            <a:ext cx="585417" cy="282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Academic </a:t>
            </a:r>
          </a:p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Program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06540" y="3322385"/>
            <a:ext cx="670376" cy="282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Talent </a:t>
            </a:r>
          </a:p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Management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26590" y="4107000"/>
            <a:ext cx="593432" cy="282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Systems &amp;</a:t>
            </a:r>
          </a:p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Resources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87451" y="4746526"/>
            <a:ext cx="461986" cy="187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Culture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88351" y="236071"/>
            <a:ext cx="1119217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District Mission &amp; Vision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548149" y="383039"/>
            <a:ext cx="1968779" cy="67905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6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525" kern="1200" dirty="0">
                <a:solidFill>
                  <a:prstClr val="black"/>
                </a:solidFill>
                <a:latin typeface="Arial"/>
                <a:cs typeface="Arial"/>
              </a:rPr>
              <a:t>Through a culture of collaboration, respect, and trust, the Carver Cluster will enhance and strengthen its overall academic programs while maintaining a sage and nurturing environment that prepares students for college and careers.</a:t>
            </a:r>
          </a:p>
          <a:p>
            <a:pPr algn="ctr" defTabSz="685800">
              <a:lnSpc>
                <a:spcPct val="110000"/>
              </a:lnSpc>
              <a:buClrTx/>
              <a:defRPr/>
            </a:pPr>
            <a:r>
              <a:rPr lang="en-US" sz="525" kern="1200" dirty="0">
                <a:solidFill>
                  <a:prstClr val="black"/>
                </a:solidFill>
                <a:latin typeface="Arial"/>
                <a:cs typeface="Arial"/>
              </a:rPr>
              <a:t>The Carver Cluster will produce high-performing, college and career ready students that are globally aware and ready to have a positive impact on society.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69609" y="231514"/>
            <a:ext cx="1119217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Cluster Mission &amp; Vision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810056" y="384017"/>
            <a:ext cx="1968779" cy="67807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525" kern="1200" dirty="0">
                <a:solidFill>
                  <a:prstClr val="black"/>
                </a:solidFill>
                <a:latin typeface="Gill Sans MT" panose="020B0502020104020203"/>
              </a:rPr>
              <a:t>It is our mission to provide a learning environment that ensures high expectations for all of our scholars through quality instruction, real-world applications and technology that promotes and fosters knowledge and skills. </a:t>
            </a:r>
          </a:p>
          <a:p>
            <a:pPr defTabSz="685800">
              <a:buClrTx/>
            </a:pPr>
            <a:endParaRPr lang="en-US" sz="525" kern="1200" dirty="0">
              <a:solidFill>
                <a:prstClr val="black"/>
              </a:solidFill>
              <a:latin typeface="Gill Sans MT" panose="020B0502020104020203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prstClr val="black"/>
                </a:solidFill>
                <a:latin typeface="Gill Sans MT" panose="020B0502020104020203"/>
              </a:rPr>
              <a:t>Sylvan Hills Middle School will provide a nurturing and safe environment where scholars become critical thinkers, problem solvers, lifelong learners, and productive citizens.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16972" y="237756"/>
            <a:ext cx="1109599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School Mission &amp; Vision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906971" y="1319658"/>
            <a:ext cx="862737" cy="282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Key Performance </a:t>
            </a:r>
          </a:p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Measures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069506" y="1570413"/>
            <a:ext cx="867550" cy="348508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students performance on GA Milestones in Reading, Writing, and Math.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student performance on STAR Assessment.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students performance on 4sight reading assessment (quarterly).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performance on district benchmark assessment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NAEP scores (8</a:t>
            </a:r>
            <a:r>
              <a:rPr lang="en-US" sz="525" kern="1200" baseline="30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only)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number of parents and community members that participate in local and state administered surveys.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TKES evaluation scores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overall CCRPI rating 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students’ attendance</a:t>
            </a:r>
          </a:p>
          <a:p>
            <a:pPr defTabSz="685800">
              <a:buClrTx/>
            </a:pPr>
            <a:endParaRPr lang="en-US" sz="525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525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culture and climate ratings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28048" y="3559339"/>
            <a:ext cx="184731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endParaRPr lang="en-US" sz="619" i="1" u="sng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25860" y="4150293"/>
            <a:ext cx="184731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endParaRPr lang="en-US" sz="619" i="1" u="sng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37901" y="4761976"/>
            <a:ext cx="184731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endParaRPr lang="en-US" sz="619" i="1" u="sng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21287" y="1130348"/>
            <a:ext cx="1907895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619" b="1" kern="1200" dirty="0">
                <a:solidFill>
                  <a:prstClr val="black"/>
                </a:solidFill>
                <a:ea typeface="+mn-ea"/>
              </a:rPr>
              <a:t>Signature Program: College And Career Prep </a:t>
            </a:r>
          </a:p>
        </p:txBody>
      </p:sp>
      <p:sp>
        <p:nvSpPr>
          <p:cNvPr id="81" name="Right Arrow 80"/>
          <p:cNvSpPr/>
          <p:nvPr/>
        </p:nvSpPr>
        <p:spPr>
          <a:xfrm rot="16200000">
            <a:off x="7243684" y="1121569"/>
            <a:ext cx="189311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" name="Right Arrow 81"/>
          <p:cNvSpPr/>
          <p:nvPr/>
        </p:nvSpPr>
        <p:spPr>
          <a:xfrm rot="10800000">
            <a:off x="5552082" y="577796"/>
            <a:ext cx="189311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3" name="Right Arrow 82"/>
          <p:cNvSpPr/>
          <p:nvPr/>
        </p:nvSpPr>
        <p:spPr>
          <a:xfrm rot="10800000">
            <a:off x="3307615" y="576162"/>
            <a:ext cx="189311" cy="1932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76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06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3833">
            <a:off x="4244292" y="417085"/>
            <a:ext cx="5339055" cy="2947734"/>
          </a:xfrm>
          <a:prstGeom prst="rect">
            <a:avLst/>
          </a:prstGeom>
        </p:spPr>
      </p:pic>
      <p:sp>
        <p:nvSpPr>
          <p:cNvPr id="597" name="Google Shape;597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8</a:t>
            </a:fld>
            <a:endParaRPr dirty="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90" y="252248"/>
            <a:ext cx="4508938" cy="43700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CEBB-BBAD-9F44-BDFB-D08F6946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73592">
            <a:off x="-78288" y="472222"/>
            <a:ext cx="4048360" cy="6747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/>
              <a:t>SCHOOL PRIORITIES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BB12D09-0611-EA40-9E94-5A1106F0B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1"/>
          <a:stretch/>
        </p:blipFill>
        <p:spPr>
          <a:xfrm>
            <a:off x="3627496" y="1619222"/>
            <a:ext cx="5327029" cy="30805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8C7416-2325-CE43-8890-25B0A9BA6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7" y="891779"/>
            <a:ext cx="3337909" cy="3807967"/>
          </a:xfrm>
          <a:prstGeom prst="rect">
            <a:avLst/>
          </a:prstGeom>
        </p:spPr>
      </p:pic>
      <p:sp>
        <p:nvSpPr>
          <p:cNvPr id="5" name="Google Shape;124;p5"/>
          <p:cNvSpPr txBox="1">
            <a:spLocks/>
          </p:cNvSpPr>
          <p:nvPr/>
        </p:nvSpPr>
        <p:spPr>
          <a:xfrm>
            <a:off x="1672683" y="234177"/>
            <a:ext cx="8815772" cy="11980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5940"/>
              <a:buFontTx/>
              <a:buNone/>
              <a:tabLst/>
              <a:defRPr/>
            </a:pPr>
            <a:r>
              <a:rPr kumimoji="0" lang="en-US" sz="4000" b="0" i="0" u="none" strike="noStrike" kern="1200" cap="all" spc="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2020-2021 </a:t>
            </a:r>
            <a:br>
              <a:rPr kumimoji="0" lang="en-US" sz="4000" b="0" i="0" u="none" strike="noStrike" kern="1200" cap="all" spc="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</a:br>
            <a:r>
              <a:rPr kumimoji="0" lang="en-US" sz="4000" b="0" i="0" u="none" strike="noStrike" kern="1200" cap="all" spc="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SCHOOL PRIORITIES</a:t>
            </a:r>
          </a:p>
        </p:txBody>
      </p:sp>
    </p:spTree>
    <p:extLst>
      <p:ext uri="{BB962C8B-B14F-4D97-AF65-F5344CB8AC3E}">
        <p14:creationId xmlns:p14="http://schemas.microsoft.com/office/powerpoint/2010/main" val="91235512"/>
      </p:ext>
    </p:extLst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7714</TotalTime>
  <Words>1164</Words>
  <Application>Microsoft Office PowerPoint</Application>
  <PresentationFormat>On-screen Show (16:9)</PresentationFormat>
  <Paragraphs>207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Barlow Light</vt:lpstr>
      <vt:lpstr>Barlow SemiBold</vt:lpstr>
      <vt:lpstr>Arial Rounded MT Bold</vt:lpstr>
      <vt:lpstr>Wingdings</vt:lpstr>
      <vt:lpstr>Times New Roman</vt:lpstr>
      <vt:lpstr>Arial</vt:lpstr>
      <vt:lpstr>Comic Sans MS</vt:lpstr>
      <vt:lpstr>Berlin Sans FB Demi</vt:lpstr>
      <vt:lpstr>Britannic Bold</vt:lpstr>
      <vt:lpstr>Franklin Gothic Book</vt:lpstr>
      <vt:lpstr>Calibri</vt:lpstr>
      <vt:lpstr>Impact</vt:lpstr>
      <vt:lpstr>Gill Sans MT</vt:lpstr>
      <vt:lpstr>Lodovico template</vt:lpstr>
      <vt:lpstr>Crop</vt:lpstr>
      <vt:lpstr>WELCOME SYLVAN HILLS MIDDLE  GO TEAM MEETING</vt:lpstr>
      <vt:lpstr>PowerPoint Presentation</vt:lpstr>
      <vt:lpstr>Today’s Agenda</vt:lpstr>
      <vt:lpstr>PowerPoint Presentation</vt:lpstr>
      <vt:lpstr>Action Items</vt:lpstr>
      <vt:lpstr>PRINCIPAL’S REPORT</vt:lpstr>
      <vt:lpstr>PowerPoint Presentation</vt:lpstr>
      <vt:lpstr>PowerPoint Presentation</vt:lpstr>
      <vt:lpstr>SCHOOL PRIORITIES</vt:lpstr>
      <vt:lpstr>November Budget Adjustments</vt:lpstr>
      <vt:lpstr>SHMS Targeted Intervention Program</vt:lpstr>
      <vt:lpstr>PowerPoint Presentation</vt:lpstr>
      <vt:lpstr>Sylvan’s Plan of Action</vt:lpstr>
      <vt:lpstr>PowerPoint Presentation</vt:lpstr>
      <vt:lpstr>PowerPoint Presentation</vt:lpstr>
      <vt:lpstr>Next Steps: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Blasingame, Monica</dc:creator>
  <cp:lastModifiedBy>Blasingame, Monica</cp:lastModifiedBy>
  <cp:revision>62</cp:revision>
  <dcterms:modified xsi:type="dcterms:W3CDTF">2020-11-10T15:12:10Z</dcterms:modified>
</cp:coreProperties>
</file>